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5" r:id="rId3"/>
    <p:sldId id="326" r:id="rId4"/>
    <p:sldId id="327" r:id="rId5"/>
    <p:sldId id="328" r:id="rId6"/>
    <p:sldId id="373" r:id="rId7"/>
    <p:sldId id="329" r:id="rId8"/>
    <p:sldId id="330" r:id="rId9"/>
    <p:sldId id="374" r:id="rId10"/>
    <p:sldId id="331" r:id="rId11"/>
    <p:sldId id="332" r:id="rId12"/>
    <p:sldId id="333" r:id="rId13"/>
    <p:sldId id="334" r:id="rId14"/>
    <p:sldId id="375" r:id="rId15"/>
    <p:sldId id="335" r:id="rId16"/>
    <p:sldId id="376" r:id="rId17"/>
    <p:sldId id="377" r:id="rId18"/>
    <p:sldId id="379" r:id="rId19"/>
    <p:sldId id="378" r:id="rId20"/>
    <p:sldId id="337" r:id="rId21"/>
    <p:sldId id="338" r:id="rId22"/>
    <p:sldId id="380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81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6323" autoAdjust="0"/>
  </p:normalViewPr>
  <p:slideViewPr>
    <p:cSldViewPr>
      <p:cViewPr varScale="1">
        <p:scale>
          <a:sx n="71" d="100"/>
          <a:sy n="71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54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DEAC-5914-4AEF-99CC-51E2AD94596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A456C-5260-4BD7-A80B-DE29E8B1B4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39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C95E-4B23-42AB-91FF-7F80BE26ED7F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6CFB-3DBC-413A-AC16-3C05FB497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42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33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79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62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buClr>
                <a:srgbClr val="333399"/>
              </a:buClr>
              <a:defRPr>
                <a:latin typeface="Palatino Linotype" pitchFamily="18" charset="0"/>
                <a:cs typeface="Arial" pitchFamily="34" charset="0"/>
              </a:defRPr>
            </a:lvl1pPr>
            <a:lvl2pPr>
              <a:lnSpc>
                <a:spcPct val="100000"/>
              </a:lnSpc>
              <a:buClr>
                <a:srgbClr val="FF0000"/>
              </a:buClr>
              <a:defRPr>
                <a:latin typeface="Palatino Linotype" pitchFamily="18" charset="0"/>
                <a:cs typeface="Arial" pitchFamily="34" charset="0"/>
              </a:defRPr>
            </a:lvl2pPr>
            <a:lvl3pPr>
              <a:buClr>
                <a:srgbClr val="0070C0"/>
              </a:buClr>
              <a:defRPr>
                <a:latin typeface="Palatino Linotype" pitchFamily="18" charset="0"/>
                <a:cs typeface="Arial" pitchFamily="34" charset="0"/>
              </a:defRPr>
            </a:lvl3pPr>
            <a:lvl4pPr>
              <a:buClr>
                <a:srgbClr val="00B050"/>
              </a:buClr>
              <a:defRPr>
                <a:latin typeface="Palatino Linotype" pitchFamily="18" charset="0"/>
                <a:cs typeface="Arial" pitchFamily="34" charset="0"/>
              </a:defRPr>
            </a:lvl4pPr>
            <a:lvl5pPr>
              <a:buClr>
                <a:srgbClr val="7030A0"/>
              </a:buClr>
              <a:defRPr>
                <a:latin typeface="Palatino Linotype" pitchFamily="18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Production Planning and Scheduling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9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98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7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69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34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47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35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mtClean="0"/>
              <a:t>Production Planning and Scheduling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8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992052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FF9C-BC22-49F7-BDBA-F10B3E7179F3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1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200"/>
        </a:spcBef>
        <a:buFont typeface="Wingdings" pitchFamily="2" charset="2"/>
        <a:buChar char="v"/>
        <a:defRPr sz="2800" b="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1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336550" algn="l" defTabSz="914400" rtl="0" eaLnBrk="1" latinLnBrk="0" hangingPunct="1">
        <a:lnSpc>
          <a:spcPct val="110000"/>
        </a:lnSpc>
        <a:spcBef>
          <a:spcPts val="8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519238" indent="-349250" algn="l" defTabSz="914400" rtl="0" eaLnBrk="1" latinLnBrk="0" hangingPunct="1">
        <a:spcBef>
          <a:spcPts val="600"/>
        </a:spcBef>
        <a:buFont typeface="Wingdings" pitchFamily="2" charset="2"/>
        <a:buChar char="q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63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 of </a:t>
            </a:r>
            <a:r>
              <a:rPr lang="fr-FR" dirty="0" err="1" smtClean="0"/>
              <a:t>Column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and Branch and Price for Operating Room Planning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85421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Chengbin</a:t>
            </a:r>
            <a:r>
              <a:rPr lang="fr-FR" dirty="0" smtClean="0"/>
              <a:t> CHU</a:t>
            </a:r>
          </a:p>
          <a:p>
            <a:r>
              <a:rPr lang="fr-FR" dirty="0" smtClean="0"/>
              <a:t>Chair Professor of </a:t>
            </a:r>
            <a:r>
              <a:rPr lang="fr-FR" dirty="0" err="1" smtClean="0"/>
              <a:t>Supply</a:t>
            </a:r>
            <a:r>
              <a:rPr lang="fr-FR" dirty="0" smtClean="0"/>
              <a:t> Chain Management</a:t>
            </a:r>
          </a:p>
          <a:p>
            <a:r>
              <a:rPr lang="fr-FR" dirty="0" err="1" smtClean="0"/>
              <a:t>CentraleSupélec</a:t>
            </a:r>
            <a:endParaRPr lang="fr-FR" dirty="0" smtClean="0"/>
          </a:p>
          <a:p>
            <a:r>
              <a:rPr lang="fr-FR" dirty="0" smtClean="0"/>
              <a:t>chengbin.chu@ecp.fr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824"/>
            <a:ext cx="2177824" cy="131207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969385" y="5338021"/>
            <a:ext cx="7205230" cy="987864"/>
            <a:chOff x="971600" y="5669902"/>
            <a:chExt cx="7205230" cy="987864"/>
          </a:xfrm>
          <a:noFill/>
        </p:grpSpPr>
        <p:pic>
          <p:nvPicPr>
            <p:cNvPr id="6" name="Picture 2" descr="C:\Users\diagma\AppData\Local\Microsoft\Windows\Temporary Internet Files\Content.Outlook\L9YP4BLQ\LOGO_LVMHbi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5779539"/>
              <a:ext cx="1872208" cy="768591"/>
            </a:xfrm>
            <a:prstGeom prst="rect">
              <a:avLst/>
            </a:prstGeom>
            <a:grpFill/>
          </p:spPr>
        </p:pic>
        <p:pic>
          <p:nvPicPr>
            <p:cNvPr id="7" name="Picture 3" descr="C:\Users\diagma\AppData\Local\Microsoft\Windows\Temporary Internet Files\Content.Outlook\L9YP4BLQ\SANOFI_Logo_vertical 2011_4color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1" y="5732280"/>
              <a:ext cx="1084549" cy="863108"/>
            </a:xfrm>
            <a:prstGeom prst="rect">
              <a:avLst/>
            </a:prstGeom>
            <a:grpFill/>
          </p:spPr>
        </p:pic>
        <p:pic>
          <p:nvPicPr>
            <p:cNvPr id="8" name="Picture 4" descr="C:\Users\diagma\AppData\Local\Temp\Rar$DIa0.696\RVB_Safran_Descripteur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5669902"/>
              <a:ext cx="2664296" cy="987864"/>
            </a:xfrm>
            <a:prstGeom prst="rect">
              <a:avLst/>
            </a:prstGeom>
            <a:grpFill/>
          </p:spPr>
        </p:pic>
        <p:pic>
          <p:nvPicPr>
            <p:cNvPr id="9" name="Picture 5" descr="C:\Users\diagma\AppData\Local\Microsoft\Windows\Temporary Internet Files\Content.Outlook\L9YP4BLQ\logo-crf-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5854692"/>
              <a:ext cx="1152128" cy="61828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379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price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92052"/>
                <a:ext cx="8928992" cy="532859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This problem can be solved by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branch and price</a:t>
                </a:r>
              </a:p>
              <a:p>
                <a:r>
                  <a:rPr lang="en-US" dirty="0" smtClean="0"/>
                  <a:t>This is a variant of the branch and bound approach</a:t>
                </a:r>
              </a:p>
              <a:p>
                <a:r>
                  <a:rPr lang="en-US" dirty="0" smtClean="0"/>
                  <a:t>The lower bounds are computed using column </a:t>
                </a:r>
                <a:r>
                  <a:rPr lang="en-US" dirty="0"/>
                  <a:t>generation method to solve the linear relaxation of the problem </a:t>
                </a:r>
                <a:r>
                  <a:rPr lang="en-US" dirty="0" smtClean="0"/>
                  <a:t>(by replacing the integer decision variables with real ones); i.e., replacing the integrality constraint with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fr-FR" i="1" dirty="0" smtClean="0">
                        <a:latin typeface="Cambria Math"/>
                      </a:rPr>
                      <m:t>≥</m:t>
                    </m:r>
                    <m:r>
                      <a:rPr lang="fr-FR" i="1" dirty="0">
                        <a:latin typeface="Cambria Math"/>
                      </a:rPr>
                      <m:t>0</m:t>
                    </m:r>
                    <m:r>
                      <a:rPr lang="fr-FR" b="0" i="1" dirty="0" smtClean="0">
                        <a:latin typeface="Cambria Math"/>
                      </a:rPr>
                      <m:t>,  </m:t>
                    </m:r>
                    <m:r>
                      <a:rPr lang="fr-FR" i="1" dirty="0">
                        <a:latin typeface="Cambria Math"/>
                      </a:rPr>
                      <m:t>𝑗</m:t>
                    </m:r>
                    <m:r>
                      <a:rPr lang="fr-FR" i="1" dirty="0">
                        <a:latin typeface="Cambria Math"/>
                      </a:rPr>
                      <m:t>=1,2,…, </m:t>
                    </m:r>
                    <m:r>
                      <a:rPr lang="fr-FR" i="1" dirty="0">
                        <a:latin typeface="Cambria Math"/>
                      </a:rPr>
                      <m:t>𝑃</m:t>
                    </m:r>
                    <m:r>
                      <a:rPr lang="fr-FR" i="1" dirty="0">
                        <a:latin typeface="Cambria Math"/>
                      </a:rPr>
                      <m:t>.</m:t>
                    </m:r>
                  </m:oMath>
                </a14:m>
                <a:endParaRPr lang="fr-FR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In </a:t>
                </a:r>
                <a:r>
                  <a:rPr lang="en-US" dirty="0"/>
                  <a:t>general,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a very large number.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 </a:t>
                </a:r>
                <a:r>
                  <a:rPr lang="en-US" dirty="0"/>
                  <a:t>is unnecessary and costly to generate all </a:t>
                </a:r>
                <a:r>
                  <a:rPr lang="en-US" dirty="0" smtClean="0"/>
                  <a:t>patterns </a:t>
                </a:r>
                <a:r>
                  <a:rPr lang="en-US" dirty="0"/>
                  <a:t>in advance.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Instead, they </a:t>
                </a:r>
                <a:r>
                  <a:rPr lang="en-US" dirty="0"/>
                  <a:t>are generated only when they must enter the basis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92052"/>
                <a:ext cx="8928992" cy="5328592"/>
              </a:xfrm>
              <a:blipFill rotWithShape="0">
                <a:blip r:embed="rId2"/>
                <a:stretch>
                  <a:fillRect l="-1024" t="-572" r="-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Review</a:t>
            </a:r>
            <a:r>
              <a:rPr lang="fr-FR" dirty="0" smtClean="0"/>
              <a:t> of simplex </a:t>
            </a:r>
            <a:r>
              <a:rPr lang="fr-FR" dirty="0" err="1" smtClean="0"/>
              <a:t>method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the problem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𝑧</m:t>
                    </m:r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0" dirty="0" smtClean="0">
                        <a:latin typeface="Cambria Math"/>
                      </a:rPr>
                      <m:t>𝐱</m:t>
                    </m:r>
                  </m:oMath>
                </a14:m>
                <a:endParaRPr lang="fr-FR" b="1" dirty="0" smtClean="0"/>
              </a:p>
              <a:p>
                <a:pPr marL="0" indent="0">
                  <a:buNone/>
                </a:pPr>
                <a:r>
                  <a:rPr lang="en-US" dirty="0"/>
                  <a:t>subject to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𝐀𝐱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/>
                      </a:rPr>
                      <m:t>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𝐱</m:t>
                    </m:r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b="1" i="1" dirty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.</a:t>
                </a:r>
                <a:endParaRPr lang="fr-FR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For a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ℬ</m:t>
                    </m:r>
                  </m:oMath>
                </a14:m>
                <a:r>
                  <a:rPr lang="en-US" dirty="0"/>
                  <a:t>, the problem can be rewritten as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 i="0" smtClean="0"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 i="0" smtClean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𝐜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/>
                                      </a:rPr>
                                      <m:t>                     </m:t>
                                    </m:r>
                                    <m:r>
                                      <a:rPr lang="fr-FR" b="1" i="0" smtClean="0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b="1" i="0" smtClean="0">
                                    <a:latin typeface="Cambria Math"/>
                                  </a:rPr>
                                  <m:t>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/>
                  <a:t>which is equivalent 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i="1">
                                        <a:latin typeface="Cambria Math"/>
                                      </a:rPr>
                                      <m:t>𝑖𝑛</m:t>
                                    </m:r>
                                  </m:e>
                                </m:d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 i="0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b/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latin typeface="Cambria Math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latin typeface="Cambria Math"/>
                                          </a:rPr>
                                          <m:t>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>
                                            <a:latin typeface="Cambria Math"/>
                                          </a:rPr>
                                          <m:t>𝐀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i="1">
                                                <a:latin typeface="Cambria Math"/>
                                              </a:rPr>
                                              <m:t>ℬ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b="1">
                                            <a:latin typeface="Cambria Math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i="1">
                                                <a:latin typeface="Cambria Math"/>
                                              </a:rPr>
                                              <m:t>ℬ</m:t>
                                            </m:r>
                                          </m:e>
                                        </m:acc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d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fr-FR" i="1">
                                    <a:latin typeface="Cambria Math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latin typeface="Cambria Math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fr-FR" b="1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fr-FR" b="1">
                                    <a:latin typeface="Cambria Math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1" i="0" smtClean="0">
                                    <a:latin typeface="Cambria Math"/>
                                  </a:rPr>
                                  <m:t>                   </m:t>
                                </m:r>
                                <m:r>
                                  <a:rPr lang="fr-FR" b="1" i="0" smtClean="0">
                                    <a:latin typeface="Cambria Math"/>
                                  </a:rPr>
                                  <m:t>𝐈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+                   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b="1">
                                            <a:latin typeface="Cambria Math"/>
                                          </a:rPr>
                                          <m:t>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sub>
                                      <m:sup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fr-FR" b="1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ℬ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fr-FR" i="1">
                                    <a:latin typeface="Cambria Math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1">
                                        <a:latin typeface="Cambria Math"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i="1">
                                        <a:latin typeface="Cambria Math"/>
                                      </a:rPr>
                                      <m:t>ℬ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fr-FR" b="1">
                                    <a:latin typeface="Cambria Math"/>
                                  </a:rPr>
                                  <m:t>𝐛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11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0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the current basis is not optimal, at least one entry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7"/>
                              </m:rPr>
                              <a:rPr lang="fr-FR" b="1">
                                <a:latin typeface="Cambria Math"/>
                              </a:rPr>
                              <m:t>𝐜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ℬ</m:t>
                                </m:r>
                              </m:e>
                            </m:acc>
                          </m:sub>
                          <m:sup>
                            <m:r>
                              <m:rPr>
                                <m:brk m:alnAt="7"/>
                              </m:rPr>
                              <a:rPr lang="fr-FR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fr-FR" b="1" i="0" smtClean="0">
                            <a:latin typeface="Cambria Math"/>
                          </a:rPr>
                          <m:t>−</m:t>
                        </m:r>
                        <m:r>
                          <a:rPr lang="fr-FR" b="1"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/>
                          </a:rPr>
                          <m:t>𝐀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ℬ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strictly </a:t>
                </a:r>
                <a:r>
                  <a:rPr lang="en-US" dirty="0" smtClean="0"/>
                  <a:t>negative. One </a:t>
                </a:r>
                <a:r>
                  <a:rPr lang="en-US" dirty="0"/>
                  <a:t>of the columns corresponding to such entries must become </a:t>
                </a:r>
                <a:r>
                  <a:rPr lang="en-US" dirty="0" smtClean="0"/>
                  <a:t>basic.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entry </a:t>
                </a:r>
                <a:r>
                  <a:rPr lang="en-US" dirty="0" smtClean="0"/>
                  <a:t>of this vector corresponding </a:t>
                </a:r>
                <a:r>
                  <a:rPr lang="en-US" dirty="0"/>
                  <a:t>to a </a:t>
                </a:r>
                <a:r>
                  <a:rPr lang="en-US" dirty="0" err="1"/>
                  <a:t>nonbasic</a:t>
                </a:r>
                <a:r>
                  <a:rPr lang="en-US" dirty="0"/>
                  <a:t> column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  <m:r>
                          <a:rPr lang="fr-FR" b="1" i="0" smtClean="0">
                            <a:latin typeface="Cambria Math"/>
                          </a:rPr>
                          <m:t>(</m:t>
                        </m:r>
                        <m:r>
                          <a:rPr lang="fr-FR" b="1" i="0" smtClean="0">
                            <a:latin typeface="Cambria Math"/>
                          </a:rPr>
                          <m:t>𝐠</m:t>
                        </m:r>
                        <m:r>
                          <a:rPr lang="fr-FR" b="1" i="0" smtClean="0">
                            <a:latin typeface="Cambria Math"/>
                          </a:rPr>
                          <m:t>)−</m:t>
                        </m:r>
                        <m:r>
                          <a:rPr lang="fr-FR" b="1"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fr-FR" b="1" i="0" smtClean="0">
                        <a:latin typeface="Cambria Math"/>
                      </a:rPr>
                      <m:t>𝐠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called </a:t>
                </a:r>
                <a:r>
                  <a:rPr lang="en-US" i="1" dirty="0">
                    <a:solidFill>
                      <a:srgbClr val="FF0000"/>
                    </a:solidFill>
                  </a:rPr>
                  <a:t>reduced cost</a:t>
                </a:r>
                <a:r>
                  <a:rPr lang="en-US" dirty="0"/>
                  <a:t> of column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𝐠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𝑐</m:t>
                    </m:r>
                    <m:r>
                      <a:rPr lang="fr-FR" b="1">
                        <a:latin typeface="Cambria Math"/>
                      </a:rPr>
                      <m:t>(</m:t>
                    </m:r>
                    <m:r>
                      <a:rPr lang="fr-FR" b="1">
                        <a:latin typeface="Cambria Math"/>
                      </a:rPr>
                      <m:t>𝐠</m:t>
                    </m:r>
                    <m:r>
                      <a:rPr lang="fr-FR" b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cost of column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The reduced cost of any column </a:t>
                </a:r>
                <a:r>
                  <a:rPr lang="en-US" dirty="0"/>
                  <a:t>to become basic </a:t>
                </a:r>
                <a:r>
                  <a:rPr lang="en-US" dirty="0" smtClean="0"/>
                  <a:t>must be strictly </a:t>
                </a:r>
                <a:r>
                  <a:rPr lang="en-US" dirty="0"/>
                  <a:t>negative; i.e.,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𝑐</m:t>
                      </m:r>
                      <m:r>
                        <a:rPr lang="fr-FR" b="1">
                          <a:latin typeface="Cambria Math"/>
                        </a:rPr>
                        <m:t>(</m:t>
                      </m:r>
                      <m:r>
                        <a:rPr lang="fr-FR" b="1">
                          <a:latin typeface="Cambria Math"/>
                        </a:rPr>
                        <m:t>𝐠</m:t>
                      </m:r>
                      <m:r>
                        <a:rPr lang="fr-FR" b="1">
                          <a:latin typeface="Cambria Math"/>
                        </a:rPr>
                        <m:t>)−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fr-FR" i="1">
                              <a:latin typeface="Cambria Math"/>
                            </a:rPr>
                            <m:t>ℬ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fr-FR" i="1">
                              <a:latin typeface="Cambria Math"/>
                            </a:rPr>
                            <m:t>ℬ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fr-FR" b="1" i="0" smtClean="0">
                          <a:latin typeface="Cambria Math"/>
                        </a:rPr>
                        <m:t>𝐠</m:t>
                      </m:r>
                      <m:r>
                        <a:rPr lang="fr-FR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b="1" dirty="0" smtClean="0"/>
                  <a:t>Note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ℬ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is the vector of dual variables corresponding to the current basis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8" t="-114" r="-1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of CG to the SPP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the vectors of dual variables </a:t>
                </a:r>
                <a:r>
                  <a:rPr lang="en-US" dirty="0" smtClean="0"/>
                  <a:t>of </a:t>
                </a:r>
                <a:r>
                  <a:rPr lang="en-US" dirty="0"/>
                  <a:t>the current </a:t>
                </a:r>
                <a:r>
                  <a:rPr lang="en-US" dirty="0" smtClean="0"/>
                  <a:t>basis. 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must find a column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fr-FR" b="1" i="0" smtClean="0">
                                  <a:latin typeface="Cambria Math"/>
                                </a:rPr>
                                <m:t>𝐫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become basic such that 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reduced </a:t>
                </a:r>
                <a:r>
                  <a:rPr lang="en-US" i="1" dirty="0">
                    <a:solidFill>
                      <a:srgbClr val="FF0000"/>
                    </a:solidFill>
                  </a:rPr>
                  <a:t>cost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fr-FR" b="1" i="0" dirty="0" smtClean="0">
                        <a:latin typeface="Cambria Math"/>
                      </a:rPr>
                      <m:t>𝐚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fr-FR" b="1" i="0" dirty="0" smtClean="0">
                        <a:latin typeface="Cambria Math"/>
                      </a:rPr>
                      <m:t>𝐫</m:t>
                    </m:r>
                    <m:r>
                      <a:rPr lang="en-US" i="1" dirty="0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en-US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err="1"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fr-FR" b="1" i="0" dirty="0" smtClean="0">
                        <a:latin typeface="Cambria Math"/>
                      </a:rPr>
                      <m:t>𝐚</m:t>
                    </m:r>
                    <m:r>
                      <a:rPr lang="en-US" i="1" dirty="0" err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err="1">
                            <a:latin typeface="Cambria Math"/>
                          </a:rPr>
                          <m:t>𝐯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fr-FR" b="1" i="0" dirty="0" smtClean="0">
                        <a:latin typeface="Cambria Math"/>
                      </a:rPr>
                      <m:t>𝐫</m:t>
                    </m:r>
                    <m:r>
                      <a:rPr lang="en-US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/>
                  <a:t>. This is done by solving an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auxiliary </a:t>
                </a:r>
                <a:r>
                  <a:rPr lang="en-US" i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dirty="0"/>
                  <a:t>.</a:t>
                </a:r>
                <a:endParaRPr lang="fr-FR" dirty="0"/>
              </a:p>
              <a:p>
                <a:r>
                  <a:rPr lang="en-US" dirty="0"/>
                  <a:t>In the master problem,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𝐫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known for basic columns, 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ℬ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343" r="-21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4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auxiliary problem,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/>
                  <a:t> are known, we must compute the column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b="1">
                                  <a:latin typeface="Cambria Math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fr-FR" b="1">
                                  <a:latin typeface="Cambria Math"/>
                                </a:rPr>
                                <m:t>𝐫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become basic.</a:t>
                </a:r>
                <a:endParaRPr lang="fr-FR" dirty="0"/>
              </a:p>
              <a:p>
                <a:r>
                  <a:rPr lang="en-US" dirty="0"/>
                  <a:t>The process is repeated until the optimality condition is satisfied (the reduced cost is nonnegative). The advantage of using column generation is the tightness of the lower bound.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343" r="-2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70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Process</a:t>
            </a:r>
            <a:r>
              <a:rPr lang="fr-FR" dirty="0" smtClean="0"/>
              <a:t> of CG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83218"/>
            <a:ext cx="4392487" cy="52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fr-FR" dirty="0" smtClean="0"/>
                  <a:t>A set of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surgical</a:t>
                </a:r>
                <a:r>
                  <a:rPr lang="fr-FR" dirty="0" smtClean="0"/>
                  <a:t> cases (</a:t>
                </a:r>
                <a:r>
                  <a:rPr lang="fr-FR" dirty="0" err="1" smtClean="0"/>
                  <a:t>numbered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1 to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 smtClean="0"/>
                  <a:t>)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programed</a:t>
                </a:r>
                <a:r>
                  <a:rPr lang="fr-FR" dirty="0" smtClean="0"/>
                  <a:t> (if possible) </a:t>
                </a:r>
                <a:r>
                  <a:rPr lang="fr-FR" dirty="0" err="1" smtClean="0"/>
                  <a:t>during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given</a:t>
                </a:r>
                <a:r>
                  <a:rPr lang="fr-FR" dirty="0" smtClean="0"/>
                  <a:t> time horizon (</a:t>
                </a:r>
                <a:r>
                  <a:rPr lang="fr-FR" dirty="0" err="1" smtClean="0"/>
                  <a:t>typically</a:t>
                </a:r>
                <a:r>
                  <a:rPr lang="fr-FR" dirty="0" smtClean="0"/>
                  <a:t>, a </a:t>
                </a:r>
                <a:r>
                  <a:rPr lang="fr-FR" dirty="0" err="1" smtClean="0"/>
                  <a:t>week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smtClean="0"/>
                  <a:t>Ressources: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time slots</a:t>
                </a:r>
                <a:r>
                  <a:rPr lang="fr-FR" dirty="0" smtClean="0"/>
                  <a:t>, surgeons, nurses, </a:t>
                </a:r>
                <a:r>
                  <a:rPr lang="fr-FR" dirty="0" err="1" smtClean="0"/>
                  <a:t>recovery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beds</a:t>
                </a:r>
                <a:r>
                  <a:rPr lang="fr-FR" dirty="0" smtClean="0"/>
                  <a:t>, …</a:t>
                </a:r>
              </a:p>
              <a:p>
                <a:pPr algn="just"/>
                <a:r>
                  <a:rPr lang="fr-FR" dirty="0" err="1" smtClean="0"/>
                  <a:t>Each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surgical</a:t>
                </a:r>
                <a:r>
                  <a:rPr lang="fr-FR" dirty="0" smtClean="0"/>
                  <a:t> case </a:t>
                </a:r>
                <a:r>
                  <a:rPr lang="fr-FR" dirty="0" err="1" smtClean="0"/>
                  <a:t>should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performed</a:t>
                </a:r>
                <a:endParaRPr lang="fr-FR" dirty="0" smtClean="0"/>
              </a:p>
              <a:p>
                <a:pPr lvl="1" algn="just"/>
                <a:r>
                  <a:rPr lang="fr-FR" dirty="0" err="1" smtClean="0"/>
                  <a:t>When</a:t>
                </a:r>
                <a:r>
                  <a:rPr lang="fr-FR" dirty="0" smtClean="0"/>
                  <a:t>?</a:t>
                </a:r>
              </a:p>
              <a:p>
                <a:pPr lvl="1" algn="just"/>
                <a:r>
                  <a:rPr lang="fr-FR" dirty="0" smtClean="0"/>
                  <a:t>In </a:t>
                </a:r>
                <a:r>
                  <a:rPr lang="fr-FR" dirty="0" err="1" smtClean="0"/>
                  <a:t>which</a:t>
                </a:r>
                <a:r>
                  <a:rPr lang="fr-FR" dirty="0" smtClean="0"/>
                  <a:t> operating room?</a:t>
                </a:r>
              </a:p>
              <a:p>
                <a:pPr lvl="1" algn="just"/>
                <a:r>
                  <a:rPr lang="fr-FR" dirty="0" smtClean="0"/>
                  <a:t>By </a:t>
                </a:r>
                <a:r>
                  <a:rPr lang="fr-FR" dirty="0" err="1" smtClean="0"/>
                  <a:t>whom</a:t>
                </a:r>
                <a:r>
                  <a:rPr lang="fr-FR" dirty="0" smtClean="0"/>
                  <a:t>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343" r="-1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33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4" y="1377444"/>
            <a:ext cx="8079782" cy="46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8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Block </a:t>
            </a:r>
            <a:r>
              <a:rPr lang="fr-FR" dirty="0" err="1" smtClean="0"/>
              <a:t>scheduling</a:t>
            </a:r>
            <a:r>
              <a:rPr lang="fr-FR" dirty="0" smtClean="0"/>
              <a:t>: time slots are </a:t>
            </a:r>
            <a:r>
              <a:rPr lang="fr-FR" dirty="0" err="1" smtClean="0"/>
              <a:t>pre-assigned</a:t>
            </a:r>
            <a:r>
              <a:rPr lang="fr-FR" dirty="0" smtClean="0"/>
              <a:t> to surgeons, the </a:t>
            </a:r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schedule</a:t>
            </a:r>
            <a:r>
              <a:rPr lang="fr-FR" dirty="0" smtClean="0"/>
              <a:t> the </a:t>
            </a:r>
            <a:r>
              <a:rPr lang="fr-FR" dirty="0" err="1" smtClean="0"/>
              <a:t>surgical</a:t>
            </a:r>
            <a:r>
              <a:rPr lang="fr-FR" dirty="0" smtClean="0"/>
              <a:t> cases </a:t>
            </a:r>
            <a:r>
              <a:rPr lang="fr-FR" dirty="0" err="1" smtClean="0"/>
              <a:t>he</a:t>
            </a:r>
            <a:r>
              <a:rPr lang="fr-FR" dirty="0" smtClean="0"/>
              <a:t> has to </a:t>
            </a:r>
            <a:r>
              <a:rPr lang="fr-FR" dirty="0" err="1" smtClean="0"/>
              <a:t>perform</a:t>
            </a:r>
            <a:endParaRPr lang="fr-FR" dirty="0" smtClean="0"/>
          </a:p>
          <a:p>
            <a:r>
              <a:rPr lang="fr-FR" dirty="0" smtClean="0"/>
              <a:t>Open </a:t>
            </a:r>
            <a:r>
              <a:rPr lang="fr-FR" dirty="0" err="1" smtClean="0"/>
              <a:t>scheduling</a:t>
            </a:r>
            <a:r>
              <a:rPr lang="fr-FR" dirty="0" smtClean="0"/>
              <a:t>: </a:t>
            </a:r>
            <a:r>
              <a:rPr lang="fr-FR" dirty="0" err="1" smtClean="0"/>
              <a:t>any</a:t>
            </a:r>
            <a:r>
              <a:rPr lang="fr-FR" dirty="0" smtClean="0"/>
              <a:t> time-slot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any</a:t>
            </a:r>
            <a:r>
              <a:rPr lang="fr-FR" dirty="0" smtClean="0"/>
              <a:t> surgeons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planning point of </a:t>
            </a:r>
            <a:r>
              <a:rPr lang="fr-FR" dirty="0" err="1" smtClean="0"/>
              <a:t>view</a:t>
            </a:r>
            <a:r>
              <a:rPr lang="fr-FR" dirty="0" smtClean="0"/>
              <a:t>, 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for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37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Operating room </a:t>
            </a:r>
            <a:r>
              <a:rPr lang="fr-FR" dirty="0" err="1" smtClean="0"/>
              <a:t>scheduling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627063" indent="-627063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	number </a:t>
                </a:r>
                <a:r>
                  <a:rPr lang="en-US" dirty="0"/>
                  <a:t>of surgical cases waiting to be operated;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	estimated </a:t>
                </a:r>
                <a:r>
                  <a:rPr lang="en-US" dirty="0"/>
                  <a:t>operating time of surgical case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	number </a:t>
                </a:r>
                <a:r>
                  <a:rPr lang="en-US" dirty="0"/>
                  <a:t>of time slots in the planning horizon;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operating </a:t>
                </a:r>
                <a:r>
                  <a:rPr lang="en-US" dirty="0"/>
                  <a:t>cost of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normal </a:t>
                </a:r>
                <a:r>
                  <a:rPr lang="en-US" dirty="0"/>
                  <a:t>opening duration of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maximal </a:t>
                </a:r>
                <a:r>
                  <a:rPr lang="en-US" dirty="0"/>
                  <a:t>overtime of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	unit </a:t>
                </a:r>
                <a:r>
                  <a:rPr lang="en-US" dirty="0" err="1"/>
                  <a:t>undertime</a:t>
                </a:r>
                <a:r>
                  <a:rPr lang="en-US" dirty="0"/>
                  <a:t> cost of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unit </a:t>
                </a:r>
                <a:r>
                  <a:rPr lang="en-US" dirty="0"/>
                  <a:t>overtime cost of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; </a:t>
                </a:r>
                <a:endParaRPr lang="fr-FR" dirty="0"/>
              </a:p>
              <a:p>
                <a:pPr marL="627063" indent="-6270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</a:t>
                </a:r>
                <a:r>
                  <a:rPr lang="en-US" dirty="0"/>
                  <a:t>indicating the compatibility between surgical case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and time slot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70C0"/>
                    </a:solidFill>
                  </a:rPr>
                  <a:t>deadline</a:t>
                </a:r>
                <a:r>
                  <a:rPr lang="en-US" dirty="0"/>
                  <a:t> of the surgical case, special </a:t>
                </a:r>
                <a:r>
                  <a:rPr lang="en-US" dirty="0" smtClean="0"/>
                  <a:t>equipment </a:t>
                </a:r>
                <a:r>
                  <a:rPr lang="en-US" dirty="0"/>
                  <a:t>required, </a:t>
                </a:r>
                <a:r>
                  <a:rPr lang="en-US" dirty="0" smtClean="0"/>
                  <a:t>…).</a:t>
                </a:r>
                <a:endParaRPr lang="fr-FR" dirty="0"/>
              </a:p>
            </p:txBody>
          </p:sp>
        </mc:Choice>
        <mc:Fallback xmlns="">
          <p:sp>
            <p:nvSpPr>
              <p:cNvPr id="10" name="Espace réservé du conten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8" t="-801" r="-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Set </a:t>
            </a:r>
            <a:r>
              <a:rPr lang="fr-FR" dirty="0" err="1" smtClean="0"/>
              <a:t>partitioning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dirty="0"/>
                  <a:t>will consider a special family of combinatorial optimization problems: set partitioning problems </a:t>
                </a:r>
                <a:endParaRPr lang="fr-FR" dirty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set of activities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be partitioned between a given set of resources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processing of a subset of activities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by a resource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𝑟</m:t>
                    </m:r>
                    <m:r>
                      <a:rPr lang="fr-FR" b="0" i="1" smtClean="0">
                        <a:latin typeface="Cambria Math"/>
                      </a:rPr>
                      <m:t>∈</m:t>
                    </m:r>
                    <m:r>
                      <a:rPr lang="fr-FR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leads to a </a:t>
                </a:r>
                <a:r>
                  <a:rPr lang="en-US" dirty="0"/>
                  <a:t>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𝑎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fr-FR" b="0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cost is sequence-dependent, for any subset of activities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any resource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there is an effective method to find an optimal sequence. </a:t>
                </a:r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As a consequence, we are only interested in the assignment of activities to resources in the master problem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0" t="-1030" r="-1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1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Notes</a:t>
            </a:r>
          </a:p>
          <a:p>
            <a:r>
              <a:rPr lang="en-US" dirty="0" smtClean="0"/>
              <a:t>There </a:t>
            </a:r>
            <a:r>
              <a:rPr lang="en-US" dirty="0"/>
              <a:t>is a dummy time slot with unlimited capacity and with no </a:t>
            </a:r>
            <a:r>
              <a:rPr lang="en-US" dirty="0" smtClean="0"/>
              <a:t>cost.</a:t>
            </a:r>
            <a:endParaRPr lang="fr-FR" dirty="0"/>
          </a:p>
          <a:p>
            <a:r>
              <a:rPr lang="en-US" dirty="0" smtClean="0"/>
              <a:t>All </a:t>
            </a:r>
            <a:r>
              <a:rPr lang="en-US" dirty="0"/>
              <a:t>the surgical cases with a deadline beyond the planning horizon are compatible with this dummy time slot;</a:t>
            </a:r>
            <a:endParaRPr lang="fr-FR" dirty="0"/>
          </a:p>
          <a:p>
            <a:r>
              <a:rPr lang="en-US" dirty="0" smtClean="0"/>
              <a:t>All </a:t>
            </a:r>
            <a:r>
              <a:rPr lang="en-US" dirty="0"/>
              <a:t>the surgical cases which are not </a:t>
            </a:r>
            <a:r>
              <a:rPr lang="en-US" dirty="0" smtClean="0"/>
              <a:t>actually</a:t>
            </a:r>
            <a:r>
              <a:rPr lang="fr-FR" dirty="0"/>
              <a:t> </a:t>
            </a:r>
            <a:r>
              <a:rPr lang="en-US" dirty="0" smtClean="0"/>
              <a:t>planned </a:t>
            </a:r>
            <a:r>
              <a:rPr lang="en-US" dirty="0"/>
              <a:t>in the planning horizon are considered to be put into </a:t>
            </a:r>
            <a:r>
              <a:rPr lang="en-US" dirty="0" smtClean="0"/>
              <a:t>this</a:t>
            </a:r>
            <a:r>
              <a:rPr lang="fr-FR" dirty="0"/>
              <a:t> </a:t>
            </a:r>
            <a:r>
              <a:rPr lang="en-US" dirty="0" smtClean="0"/>
              <a:t>dummy </a:t>
            </a:r>
            <a:r>
              <a:rPr lang="en-US" dirty="0"/>
              <a:t>time slot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Our problem consists of partitioning the set of surgical cases</a:t>
                </a:r>
                <a:r>
                  <a:rPr lang="fr-FR" dirty="0"/>
                  <a:t> </a:t>
                </a:r>
                <a:r>
                  <a:rPr lang="en-US" dirty="0" smtClean="0"/>
                  <a:t>(activities</a:t>
                </a:r>
                <a:r>
                  <a:rPr lang="en-US" dirty="0"/>
                  <a:t>) among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 smtClean="0"/>
                  <a:t>slots</a:t>
                </a:r>
                <a:r>
                  <a:rPr lang="fr-FR" dirty="0"/>
                  <a:t> </a:t>
                </a:r>
                <a:r>
                  <a:rPr lang="en-US" dirty="0" smtClean="0"/>
                  <a:t>(resources</a:t>
                </a:r>
                <a:r>
                  <a:rPr lang="en-US" dirty="0"/>
                  <a:t>) such that every surgical case is performed before or </a:t>
                </a:r>
                <a:r>
                  <a:rPr lang="en-US" dirty="0" smtClean="0"/>
                  <a:t>at</a:t>
                </a:r>
                <a:r>
                  <a:rPr lang="fr-FR" dirty="0"/>
                  <a:t> </a:t>
                </a:r>
                <a:r>
                  <a:rPr lang="en-US" dirty="0" smtClean="0"/>
                  <a:t>its </a:t>
                </a:r>
                <a:r>
                  <a:rPr lang="en-US" dirty="0"/>
                  <a:t>deadline. </a:t>
                </a:r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The column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dirty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dirty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dirty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entries: </a:t>
                </a:r>
                <a:r>
                  <a:rPr lang="fr-FR" dirty="0" err="1"/>
                  <a:t>each</a:t>
                </a:r>
                <a:r>
                  <a:rPr lang="fr-FR" dirty="0"/>
                  <a:t> entry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binary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</a:t>
                </a:r>
                <a:r>
                  <a:rPr lang="fr-FR" dirty="0" err="1"/>
                  <a:t>indicating</a:t>
                </a:r>
                <a:r>
                  <a:rPr lang="fr-FR" dirty="0"/>
                  <a:t> </a:t>
                </a:r>
                <a:r>
                  <a:rPr lang="fr-FR" dirty="0" err="1"/>
                  <a:t>whether</a:t>
                </a:r>
                <a:r>
                  <a:rPr lang="fr-FR" dirty="0"/>
                  <a:t> the </a:t>
                </a:r>
                <a:r>
                  <a:rPr lang="fr-FR" dirty="0" err="1"/>
                  <a:t>corresponding</a:t>
                </a:r>
                <a:r>
                  <a:rPr lang="fr-FR" dirty="0"/>
                  <a:t> </a:t>
                </a:r>
                <a:r>
                  <a:rPr lang="fr-FR" dirty="0" err="1"/>
                  <a:t>surgical</a:t>
                </a:r>
                <a:r>
                  <a:rPr lang="fr-FR" dirty="0"/>
                  <a:t> case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included</a:t>
                </a:r>
                <a:r>
                  <a:rPr lang="fr-FR" dirty="0"/>
                  <a:t> in the </a:t>
                </a:r>
                <a:r>
                  <a:rPr lang="fr-FR" dirty="0" err="1"/>
                  <a:t>column</a:t>
                </a:r>
                <a:r>
                  <a:rPr lang="fr-FR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entries with exactly </a:t>
                </a:r>
                <a:r>
                  <a:rPr lang="en-US" dirty="0" smtClean="0"/>
                  <a:t>one</a:t>
                </a:r>
                <a:r>
                  <a:rPr lang="fr-FR" dirty="0"/>
                  <a:t> </a:t>
                </a:r>
                <a:r>
                  <a:rPr lang="en-US" dirty="0" smtClean="0"/>
                  <a:t>nonzero </a:t>
                </a:r>
                <a:r>
                  <a:rPr lang="en-US" dirty="0"/>
                  <a:t>entry. This entry must be 1 indicating that </a:t>
                </a:r>
                <a:r>
                  <a:rPr lang="en-US" dirty="0" smtClean="0"/>
                  <a:t>the</a:t>
                </a:r>
                <a:r>
                  <a:rPr lang="fr-FR" dirty="0"/>
                  <a:t> </a:t>
                </a:r>
                <a:r>
                  <a:rPr lang="en-US" dirty="0" smtClean="0"/>
                  <a:t>corresponding </a:t>
                </a:r>
                <a:r>
                  <a:rPr lang="en-US" dirty="0"/>
                  <a:t>time slot is used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0" t="-1030" r="-5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a </a:t>
            </a:r>
            <a:r>
              <a:rPr lang="fr-FR" dirty="0" err="1" smtClean="0"/>
              <a:t>column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31640" y="992052"/>
            <a:ext cx="77048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Time slot </a:t>
            </a:r>
            <a:r>
              <a:rPr lang="fr-FR" dirty="0" smtClean="0">
                <a:solidFill>
                  <a:srgbClr val="0070C0"/>
                </a:solidFill>
              </a:rPr>
              <a:t>2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surgical</a:t>
            </a:r>
            <a:r>
              <a:rPr lang="fr-FR" dirty="0" smtClean="0"/>
              <a:t> cases 1, 3, 6 and 7.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1196752"/>
                <a:ext cx="724686" cy="4409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fr-FR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fr-FR" sz="2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fr-FR" sz="2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fr-FR" sz="28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724686" cy="44090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7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Master </a:t>
            </a:r>
            <a:r>
              <a:rPr lang="fr-FR" dirty="0" err="1" smtClean="0"/>
              <a:t>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Minimize</m:t>
                      </m:r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dirty="0" smtClean="0">
                              <a:latin typeface="Cambria Math"/>
                            </a:rPr>
                            <m:t>𝑗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r>
                            <a:rPr lang="en-US" i="1" dirty="0" smtClean="0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dirty="0" smtClean="0">
                                      <a:latin typeface="Cambria Math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dirty="0" smtClean="0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 smtClean="0"/>
                  <a:t>subject </a:t>
                </a:r>
                <a:r>
                  <a:rPr lang="en-US" dirty="0"/>
                  <a:t>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𝑗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b="0" i="1" dirty="0" smtClean="0">
                          <a:latin typeface="Cambria Math"/>
                        </a:rPr>
                        <m:t>=1,  </m:t>
                      </m:r>
                      <m:r>
                        <a:rPr lang="en-US" i="1" dirty="0" smtClean="0">
                          <a:latin typeface="Cambria Math"/>
                        </a:rPr>
                        <m:t>𝑘</m:t>
                      </m:r>
                      <m:r>
                        <a:rPr lang="en-US" i="1" dirty="0" smtClean="0">
                          <a:latin typeface="Cambria Math"/>
                        </a:rPr>
                        <m:t>=1,…,</m:t>
                      </m:r>
                      <m:r>
                        <a:rPr lang="fr-FR" b="0" i="1" dirty="0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𝑗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i="1" dirty="0">
                          <a:latin typeface="Cambria Math"/>
                        </a:rPr>
                        <m:t>=1,  </m:t>
                      </m:r>
                      <m:r>
                        <a:rPr lang="fr-FR" b="0" i="1" dirty="0" smtClean="0"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latin typeface="Cambria Math"/>
                        </a:rPr>
                        <m:t>=1,…,</m:t>
                      </m:r>
                      <m:r>
                        <a:rPr lang="fr-FR" b="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i="1" dirty="0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FR" i="1" dirty="0" smtClean="0">
                          <a:latin typeface="Cambria Math"/>
                        </a:rPr>
                        <m:t>≥</m:t>
                      </m:r>
                      <m:r>
                        <a:rPr lang="fr-FR" i="1" dirty="0">
                          <a:latin typeface="Cambria Math"/>
                        </a:rPr>
                        <m:t>0</m:t>
                      </m:r>
                      <m:r>
                        <a:rPr lang="fr-FR" b="0" i="1" dirty="0" smtClean="0">
                          <a:latin typeface="Cambria Math"/>
                        </a:rPr>
                        <m:t>,  </m:t>
                      </m:r>
                      <m:r>
                        <a:rPr lang="fr-FR" i="1" dirty="0">
                          <a:latin typeface="Cambria Math"/>
                        </a:rPr>
                        <m:t>𝑗</m:t>
                      </m:r>
                      <m:r>
                        <a:rPr lang="fr-FR" i="1" dirty="0">
                          <a:latin typeface="Cambria Math"/>
                        </a:rPr>
                        <m:t>=1,…,</m:t>
                      </m:r>
                      <m:r>
                        <a:rPr lang="fr-FR" i="1" dirty="0" err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𝑗</m:t>
                        </m:r>
                        <m:r>
                          <a:rPr lang="fr-FR" b="0" i="1" dirty="0" smtClean="0">
                            <a:latin typeface="Cambria Math"/>
                          </a:rPr>
                          <m:t>,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dirty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𝑗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dirty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Auxiliary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Knowing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look for vectors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𝐫</m:t>
                    </m:r>
                  </m:oMath>
                </a14:m>
                <a:r>
                  <a:rPr lang="en-US" dirty="0" smtClean="0"/>
                  <a:t> such</a:t>
                </a:r>
                <a:r>
                  <a:rPr lang="fr-FR" dirty="0"/>
                  <a:t> </a:t>
                </a:r>
                <a:r>
                  <a:rPr lang="en-US" dirty="0" smtClean="0"/>
                  <a:t>that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/>
                            </a:rPr>
                            <m:t>𝐚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fr-FR" b="1" i="0" dirty="0" smtClean="0">
                              <a:latin typeface="Cambria Math"/>
                            </a:rPr>
                            <m:t>𝐫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fr-FR" b="0" i="1" dirty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𝜋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b="1" i="0" dirty="0" smtClean="0">
                          <a:latin typeface="Cambria Math"/>
                        </a:rPr>
                        <m:t>𝐚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fr-FR" b="1" i="0" dirty="0">
                          <a:latin typeface="Cambria Math"/>
                        </a:rPr>
                        <m:t>𝐫</m:t>
                      </m:r>
                      <m:r>
                        <a:rPr lang="fr-FR" b="1" i="1" dirty="0">
                          <a:latin typeface="Cambria Math"/>
                        </a:rPr>
                        <m:t>)</m:t>
                      </m:r>
                      <m:r>
                        <a:rPr lang="fr-FR" b="1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dirty="0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b="0" i="0" dirty="0" smtClean="0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FR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 smtClean="0"/>
                  <a:t>provided that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 smtClean="0"/>
                  <a:t>representing </a:t>
                </a:r>
                <a:r>
                  <a:rPr lang="en-US" dirty="0"/>
                  <a:t>the </a:t>
                </a:r>
                <a:r>
                  <a:rPr lang="en-US" dirty="0" smtClean="0"/>
                  <a:t>overtime of the time slot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5" t="-5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1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Solving</a:t>
            </a:r>
            <a:r>
              <a:rPr lang="fr-FR" dirty="0" smtClean="0"/>
              <a:t> the </a:t>
            </a:r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the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known, the auxiliary problem</a:t>
                </a:r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which consists of finding a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dirty="0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/>
                        </a:rPr>
                        <m:t>max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dirty="0" smtClean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fr-FR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 dirty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i="1" dirty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fr-FR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b="0" i="1" dirty="0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,  ∀</m:t>
                      </m:r>
                      <m:r>
                        <a:rPr lang="fr-FR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{</m:t>
                      </m:r>
                      <m:r>
                        <a:rPr lang="en-US" i="1" dirty="0">
                          <a:latin typeface="Cambria Math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}</m:t>
                      </m:r>
                      <m:r>
                        <a:rPr lang="en-US" i="1" dirty="0">
                          <a:latin typeface="Cambria Math"/>
                        </a:rPr>
                        <m:t>, </m:t>
                      </m:r>
                      <m:r>
                        <a:rPr lang="fr-FR" b="0" i="1" dirty="0" smtClean="0">
                          <a:latin typeface="Cambria Math"/>
                        </a:rPr>
                        <m:t> ∀</m:t>
                      </m:r>
                      <m:r>
                        <a:rPr lang="fr-FR" b="0" i="1" dirty="0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8" t="-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225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Instead, </a:t>
                </a:r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solve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following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problem</a:t>
                </a: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dirty="0" smtClean="0">
                          <a:latin typeface="Cambria Math"/>
                        </a:rPr>
                        <m:t>Maximize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fr-FR" b="0" i="1" dirty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max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 dirty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 dirty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i="1" dirty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fr-FR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 dirty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i="1" dirty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fr-FR" i="1" dirty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/>
                        </a:rPr>
                        <m:t>≤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,  ∀</m:t>
                      </m:r>
                      <m:r>
                        <a:rPr lang="fr-FR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{</m:t>
                      </m:r>
                      <m:r>
                        <a:rPr lang="en-US" i="1" dirty="0">
                          <a:latin typeface="Cambria Math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}</m:t>
                      </m:r>
                      <m:r>
                        <a:rPr lang="en-US" i="1" dirty="0">
                          <a:latin typeface="Cambria Math"/>
                        </a:rPr>
                        <m:t>, </m:t>
                      </m:r>
                      <m:r>
                        <a:rPr lang="fr-FR" i="1" dirty="0">
                          <a:latin typeface="Cambria Math"/>
                        </a:rPr>
                        <m:t> ∀</m:t>
                      </m:r>
                      <m:r>
                        <a:rPr lang="fr-FR" i="1" dirty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/>
                  <a:t>This problem can be decomposed into two </a:t>
                </a:r>
                <a:r>
                  <a:rPr lang="en-US" dirty="0" err="1"/>
                  <a:t>subproblems</a:t>
                </a:r>
                <a:r>
                  <a:rPr lang="en-US" dirty="0"/>
                  <a:t>, according that</a:t>
                </a:r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 dirty="0">
                            <a:latin typeface="Cambria Math"/>
                          </a:rPr>
                          <m:t>𝑘</m:t>
                        </m:r>
                        <m:r>
                          <a:rPr lang="fr-FR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 dirty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fr-FR" b="0" i="1" dirty="0" smtClean="0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 dirty="0">
                            <a:latin typeface="Cambria Math"/>
                          </a:rPr>
                          <m:t>𝑘</m:t>
                        </m:r>
                        <m:r>
                          <a:rPr lang="fr-FR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 dirty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fr-FR" b="0" i="1" dirty="0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235" t="-572" b="-27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subproblem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latin typeface="Cambria Math"/>
                        </a:rPr>
                        <m:t>Maximize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/>
                        </a:rPr>
                        <m:t>≤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,  ∀</m:t>
                      </m:r>
                      <m:r>
                        <a:rPr lang="fr-FR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{</m:t>
                      </m:r>
                      <m:r>
                        <a:rPr lang="en-US" i="1" dirty="0">
                          <a:latin typeface="Cambria Math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}</m:t>
                      </m:r>
                      <m:r>
                        <a:rPr lang="en-US" i="1" dirty="0">
                          <a:latin typeface="Cambria Math"/>
                        </a:rPr>
                        <m:t>, </m:t>
                      </m:r>
                      <m:r>
                        <a:rPr lang="fr-FR" i="1" dirty="0">
                          <a:latin typeface="Cambria Math"/>
                        </a:rPr>
                        <m:t> ∀</m:t>
                      </m:r>
                      <m:r>
                        <a:rPr lang="fr-FR" i="1" dirty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023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</a:t>
            </a:r>
            <a:r>
              <a:rPr lang="fr-FR" dirty="0" err="1" smtClean="0"/>
              <a:t>subproblem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latin typeface="Cambria Math"/>
                        </a:rPr>
                        <m:t>Maximize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dirty="0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𝑘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/>
                        </a:rPr>
                        <m:t>≤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,  ∀</m:t>
                      </m:r>
                      <m:r>
                        <a:rPr lang="fr-FR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i="1" dirty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{</m:t>
                      </m:r>
                      <m:r>
                        <a:rPr lang="en-US" i="1" dirty="0">
                          <a:latin typeface="Cambria Math"/>
                        </a:rPr>
                        <m:t>0,1</m:t>
                      </m:r>
                      <m:r>
                        <m:rPr>
                          <m:lit/>
                        </m:rPr>
                        <a:rPr lang="en-US" i="1" dirty="0">
                          <a:latin typeface="Cambria Math"/>
                        </a:rPr>
                        <m:t>}</m:t>
                      </m:r>
                      <m:r>
                        <a:rPr lang="en-US" i="1" dirty="0">
                          <a:latin typeface="Cambria Math"/>
                        </a:rPr>
                        <m:t>, </m:t>
                      </m:r>
                      <m:r>
                        <a:rPr lang="fr-FR" i="1" dirty="0">
                          <a:latin typeface="Cambria Math"/>
                        </a:rPr>
                        <m:t> ∀</m:t>
                      </m:r>
                      <m:r>
                        <a:rPr lang="fr-FR" i="1" dirty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95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Both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</a:t>
                </a:r>
                <a:r>
                  <a:rPr lang="en-US" dirty="0"/>
                  <a:t>can be transformed into </a:t>
                </a:r>
                <a:r>
                  <a:rPr lang="en-US" dirty="0" smtClean="0"/>
                  <a:t>knapsack</a:t>
                </a:r>
                <a:r>
                  <a:rPr lang="fr-FR" dirty="0" smtClean="0"/>
                  <a:t> </a:t>
                </a:r>
                <a:r>
                  <a:rPr lang="en-US" dirty="0" smtClean="0"/>
                  <a:t>problems.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volume of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↔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i="1" dirty="0" smtClean="0">
                    <a:latin typeface="Cambria Math"/>
                  </a:rPr>
                  <a:t> </a:t>
                </a:r>
              </a:p>
              <a:p>
                <a:pPr marL="2511425" indent="-2511425">
                  <a:buNone/>
                </a:pPr>
                <a:r>
                  <a:rPr lang="en-US" dirty="0" smtClean="0"/>
                  <a:t>value of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fr-FR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</a:rPr>
                      <m:t>↔</m:t>
                    </m:r>
                  </m:oMath>
                </a14:m>
                <a:r>
                  <a:rPr lang="fr-FR" i="0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 smtClean="0"/>
                  <a:t> (first </a:t>
                </a:r>
                <a:r>
                  <a:rPr lang="fr-FR" dirty="0" err="1" smtClean="0"/>
                  <a:t>subproblem</a:t>
                </a:r>
                <a:r>
                  <a:rPr lang="fr-FR" dirty="0" smtClean="0"/>
                  <a:t>)</a:t>
                </a:r>
              </a:p>
              <a:p>
                <a:pPr marL="2511425" indent="-2511425">
                  <a:buNone/>
                </a:pPr>
                <a:r>
                  <a:rPr lang="fr-F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(second </a:t>
                </a:r>
                <a:r>
                  <a:rPr lang="fr-FR" dirty="0" err="1"/>
                  <a:t>subproblem</a:t>
                </a:r>
                <a:r>
                  <a:rPr lang="fr-FR" dirty="0"/>
                  <a:t>)</a:t>
                </a:r>
              </a:p>
              <a:p>
                <a:pPr marL="982663" indent="-9826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	</a:t>
                </a:r>
                <a:r>
                  <a:rPr lang="en-US" dirty="0"/>
                  <a:t>maximal total value of </a:t>
                </a:r>
                <a:r>
                  <a:rPr lang="en-US" dirty="0" smtClean="0"/>
                  <a:t>the</a:t>
                </a:r>
                <a:r>
                  <a:rPr lang="fr-FR" dirty="0"/>
                  <a:t> </a:t>
                </a:r>
                <a:r>
                  <a:rPr lang="en-US" dirty="0" smtClean="0"/>
                  <a:t>selected </a:t>
                </a:r>
                <a:r>
                  <a:rPr lang="en-US" dirty="0"/>
                  <a:t>items (surgical cases) among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1, 2, …,</m:t>
                    </m:r>
                    <m:r>
                      <a:rPr lang="fr-FR" b="0" i="1" dirty="0" smtClean="0">
                        <a:latin typeface="Cambria Math"/>
                      </a:rPr>
                      <m:t> </m:t>
                    </m:r>
                    <m:r>
                      <a:rPr lang="fr-FR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such that the total volume (processing </a:t>
                </a:r>
                <a:r>
                  <a:rPr lang="en-US" dirty="0" smtClean="0"/>
                  <a:t>time)</a:t>
                </a:r>
                <a:r>
                  <a:rPr lang="fr-FR" dirty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dirty="0">
                    <a:solidFill>
                      <a:srgbClr val="FF0000"/>
                    </a:solidFill>
                  </a:rPr>
                  <a:t>first</a:t>
                </a:r>
                <a:r>
                  <a:rPr lang="en-US" dirty="0"/>
                  <a:t> </a:t>
                </a:r>
                <a:r>
                  <a:rPr lang="en-US" dirty="0" err="1" smtClean="0"/>
                  <a:t>subproblem</a:t>
                </a:r>
                <a:r>
                  <a:rPr lang="en-US" dirty="0" smtClean="0"/>
                  <a:t>.</a:t>
                </a:r>
              </a:p>
              <a:p>
                <a:pPr marL="982663" indent="-98266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	</a:t>
                </a:r>
                <a:r>
                  <a:rPr lang="en-US" dirty="0"/>
                  <a:t>maximal total value of the</a:t>
                </a:r>
                <a:r>
                  <a:rPr lang="fr-FR" dirty="0"/>
                  <a:t> </a:t>
                </a:r>
                <a:r>
                  <a:rPr lang="en-US" dirty="0"/>
                  <a:t>selected items (surgical cases) among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1, 2, …,</m:t>
                    </m:r>
                    <m:r>
                      <a:rPr lang="fr-FR" i="1" dirty="0">
                        <a:latin typeface="Cambria Math"/>
                      </a:rPr>
                      <m:t> </m:t>
                    </m:r>
                    <m:r>
                      <a:rPr lang="fr-FR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such that the total volume (processing time)</a:t>
                </a:r>
                <a:r>
                  <a:rPr lang="fr-FR" dirty="0"/>
                  <a:t> </a:t>
                </a:r>
                <a:r>
                  <a:rPr lang="en-US" dirty="0"/>
                  <a:t>is exactly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second</a:t>
                </a:r>
                <a:r>
                  <a:rPr lang="en-US" dirty="0" smtClean="0"/>
                  <a:t> </a:t>
                </a:r>
                <a:r>
                  <a:rPr lang="en-US" dirty="0" err="1"/>
                  <a:t>subproblem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3" t="-572" r="-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48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applications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278462"/>
              </p:ext>
            </p:extLst>
          </p:nvPr>
        </p:nvGraphicFramePr>
        <p:xfrm>
          <a:off x="683568" y="1988840"/>
          <a:ext cx="777686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591725"/>
                <a:gridCol w="2592570"/>
                <a:gridCol w="25925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Application</a:t>
                      </a:r>
                      <a:endParaRPr lang="fr-FR" sz="24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Resources</a:t>
                      </a:r>
                      <a:endParaRPr lang="fr-FR" sz="24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Activities </a:t>
                      </a:r>
                      <a:endParaRPr lang="fr-FR" sz="24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 Crew scheduling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Crews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flights 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 VRP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Vehicles, drivers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trips 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 PM Scheduling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machines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jobs 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 Healthcare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time slots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surgical cases 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SimSun"/>
                          <a:cs typeface="Times New Roman"/>
                        </a:rPr>
                        <a:t> Bin packing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bins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SimSun"/>
                          <a:cs typeface="Times New Roman"/>
                        </a:rPr>
                        <a:t>items 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minimal</a:t>
                </a:r>
                <a:r>
                  <a:rPr lang="fr-FR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reduced </a:t>
                </a:r>
                <a:r>
                  <a:rPr lang="en-US" dirty="0">
                    <a:solidFill>
                      <a:srgbClr val="FF0000"/>
                    </a:solidFill>
                  </a:rPr>
                  <a:t>cost </a:t>
                </a:r>
                <a:r>
                  <a:rPr lang="en-US" dirty="0"/>
                  <a:t>for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−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1" dirty="0" smtClean="0">
                          <a:latin typeface="Cambria Math"/>
                        </a:rPr>
                        <m:t>max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dirty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func>
                          <m:r>
                            <a:rPr lang="fr-FR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dirty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 dirty="0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fr-FR" i="1" dirty="0">
                                      <a:latin typeface="Cambria Math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fr-F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func>
                          <m:r>
                            <a:rPr lang="fr-FR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knapsack problem can also be solved by heuristic methods, </a:t>
                </a:r>
                <a:r>
                  <a:rPr lang="en-US" dirty="0" smtClean="0"/>
                  <a:t>for</a:t>
                </a:r>
                <a:r>
                  <a:rPr lang="fr-FR" dirty="0" smtClean="0"/>
                  <a:t> </a:t>
                </a:r>
                <a:r>
                  <a:rPr lang="en-US" dirty="0" smtClean="0"/>
                  <a:t>instance</a:t>
                </a:r>
                <a:r>
                  <a:rPr lang="en-US" dirty="0"/>
                  <a:t>, best value/volume ratio policy, provided that </a:t>
                </a:r>
                <a:r>
                  <a:rPr lang="en-US" dirty="0" smtClean="0"/>
                  <a:t>the</a:t>
                </a:r>
                <a:r>
                  <a:rPr lang="fr-FR" dirty="0" smtClean="0"/>
                  <a:t> </a:t>
                </a:r>
                <a:r>
                  <a:rPr lang="en-US" dirty="0" smtClean="0"/>
                  <a:t>reduced </a:t>
                </a:r>
                <a:r>
                  <a:rPr lang="en-US" dirty="0"/>
                  <a:t>cost is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strictly</a:t>
                </a:r>
                <a:r>
                  <a:rPr lang="en-US" dirty="0" smtClean="0"/>
                  <a:t> </a:t>
                </a:r>
                <a:r>
                  <a:rPr lang="en-US" dirty="0"/>
                  <a:t>negative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31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err="1"/>
              <a:t>Interests</a:t>
            </a:r>
            <a:r>
              <a:rPr lang="fr-FR" dirty="0"/>
              <a:t> of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</a:t>
            </a:r>
            <a:r>
              <a:rPr lang="fr-FR" dirty="0" err="1" smtClean="0"/>
              <a:t>column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tight</a:t>
            </a:r>
            <a:r>
              <a:rPr lang="fr-FR" dirty="0" smtClean="0"/>
              <a:t>, few </a:t>
            </a:r>
            <a:r>
              <a:rPr lang="fr-FR" dirty="0" err="1" smtClean="0"/>
              <a:t>branchings</a:t>
            </a:r>
            <a:r>
              <a:rPr lang="fr-FR" dirty="0" smtClean="0"/>
              <a:t> are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an optimal solution of the </a:t>
            </a:r>
            <a:r>
              <a:rPr lang="fr-FR" dirty="0" err="1" smtClean="0"/>
              <a:t>unrelaxed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err="1" smtClean="0"/>
              <a:t>Limits</a:t>
            </a:r>
            <a:r>
              <a:rPr lang="fr-FR" b="1" dirty="0" smtClean="0"/>
              <a:t> and conditions</a:t>
            </a:r>
            <a:endParaRPr lang="fr-FR" dirty="0" smtClean="0"/>
          </a:p>
          <a:p>
            <a:r>
              <a:rPr lang="fr-FR" dirty="0" smtClean="0"/>
              <a:t>Time-</a:t>
            </a:r>
            <a:r>
              <a:rPr lang="fr-FR" dirty="0" err="1" smtClean="0"/>
              <a:t>consuming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Existence of efficient </a:t>
            </a:r>
            <a:r>
              <a:rPr lang="fr-FR" dirty="0" err="1" smtClean="0"/>
              <a:t>methods</a:t>
            </a:r>
            <a:r>
              <a:rPr lang="fr-FR" dirty="0" smtClean="0"/>
              <a:t> to </a:t>
            </a:r>
            <a:r>
              <a:rPr lang="fr-FR" dirty="0" err="1" smtClean="0"/>
              <a:t>solve</a:t>
            </a:r>
            <a:r>
              <a:rPr lang="fr-FR" dirty="0" smtClean="0"/>
              <a:t> the </a:t>
            </a:r>
            <a:r>
              <a:rPr lang="fr-FR" dirty="0" err="1" smtClean="0"/>
              <a:t>auxiliary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 smtClean="0"/>
          </a:p>
          <a:p>
            <a:r>
              <a:rPr lang="fr-FR" dirty="0" err="1" smtClean="0"/>
              <a:t>Limits</a:t>
            </a:r>
            <a:r>
              <a:rPr lang="fr-FR" dirty="0" smtClean="0"/>
              <a:t> on </a:t>
            </a:r>
            <a:r>
              <a:rPr lang="fr-FR" dirty="0" err="1" smtClean="0"/>
              <a:t>branching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: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branching</a:t>
            </a:r>
            <a:r>
              <a:rPr lang="fr-FR" dirty="0" smtClean="0"/>
              <a:t>, the </a:t>
            </a:r>
            <a:r>
              <a:rPr lang="fr-FR" dirty="0" err="1" smtClean="0"/>
              <a:t>problem</a:t>
            </a:r>
            <a:r>
              <a:rPr lang="fr-FR" dirty="0" smtClean="0"/>
              <a:t> must </a:t>
            </a:r>
            <a:r>
              <a:rPr lang="fr-FR" dirty="0" err="1" smtClean="0"/>
              <a:t>still</a:t>
            </a:r>
            <a:r>
              <a:rPr lang="fr-FR" smtClean="0"/>
              <a:t> have </a:t>
            </a: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81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activities are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 types (e.g.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 types of parts to be produced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number of activities of type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 to be processed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=1, 2,</m:t>
                    </m:r>
                    <m:r>
                      <a:rPr lang="en-US" i="1" dirty="0" smtClean="0">
                        <a:latin typeface="Cambria Math"/>
                      </a:rPr>
                      <m:t>…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set of activities can be expressed by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-entry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𝐧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entry. </a:t>
                </a:r>
                <a:endParaRPr lang="en-US" dirty="0" smtClean="0"/>
              </a:p>
              <a:p>
                <a:r>
                  <a:rPr lang="en-US" dirty="0" smtClean="0"/>
                  <a:t>Any </a:t>
                </a:r>
                <a:r>
                  <a:rPr lang="en-US" dirty="0"/>
                  <a:t>subset can also be expressed as an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-entry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</m:t>
                    </m:r>
                    <m:r>
                      <a:rPr lang="en-US" b="1" i="0" dirty="0" smtClean="0">
                        <a:latin typeface="Cambria Math"/>
                      </a:rPr>
                      <m:t>≤</m:t>
                    </m:r>
                    <m:r>
                      <a:rPr lang="en-US" b="1" i="0" dirty="0" smtClean="0">
                        <a:latin typeface="Cambria Math"/>
                      </a:rPr>
                      <m:t>𝐧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where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entry represents the number of activities of </a:t>
                </a:r>
                <a:r>
                  <a:rPr lang="en-US" dirty="0" smtClean="0"/>
                  <a:t>type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included in the subset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0" t="-229" r="-1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2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Similarly, the resources available are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types.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set of resources is composed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resources of type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=1, 2,…,</m:t>
                    </m:r>
                    <m:r>
                      <a:rPr lang="en-US" i="1" dirty="0" err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set of resources can be expressed by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-entry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entry.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resource can be expressed 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-entry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𝐫</m:t>
                    </m:r>
                    <m:r>
                      <a:rPr lang="en-US" b="1" i="0" dirty="0" smtClean="0">
                        <a:latin typeface="Cambria Math"/>
                      </a:rPr>
                      <m:t>≤</m:t>
                    </m:r>
                    <m:r>
                      <a:rPr lang="en-US" b="1" i="0" dirty="0" smtClean="0">
                        <a:latin typeface="Cambria Math"/>
                      </a:rPr>
                      <m:t>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where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exactly </a:t>
                </a:r>
                <a:r>
                  <a:rPr lang="en-US" i="1" dirty="0">
                    <a:solidFill>
                      <a:srgbClr val="FF0000"/>
                    </a:solidFill>
                  </a:rPr>
                  <a:t>one</a:t>
                </a:r>
                <a:r>
                  <a:rPr lang="en-US" dirty="0"/>
                  <a:t> appropriate entry is 1 and the remaining entries are 0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A </a:t>
                </a:r>
                <a:r>
                  <a:rPr lang="en-US" i="1" dirty="0">
                    <a:solidFill>
                      <a:srgbClr val="FF0000"/>
                    </a:solidFill>
                  </a:rPr>
                  <a:t>pattern</a:t>
                </a:r>
                <a:r>
                  <a:rPr lang="en-US" dirty="0"/>
                  <a:t> consists of a </a:t>
                </a:r>
                <a:r>
                  <a:rPr lang="en-US" dirty="0">
                    <a:solidFill>
                      <a:srgbClr val="FF0000"/>
                    </a:solidFill>
                  </a:rPr>
                  <a:t>single</a:t>
                </a:r>
                <a:r>
                  <a:rPr lang="en-US" dirty="0"/>
                  <a:t> resource and a subset of activities.</a:t>
                </a:r>
              </a:p>
              <a:p>
                <a:r>
                  <a:rPr lang="en-US" dirty="0"/>
                  <a:t>It is defined by an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-entry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𝐫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-entry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𝐚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is possible that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𝐚</m:t>
                    </m:r>
                    <m:r>
                      <a:rPr lang="en-US" b="1" dirty="0">
                        <a:latin typeface="Cambria Math"/>
                      </a:rPr>
                      <m:t>=</m:t>
                    </m:r>
                    <m:r>
                      <a:rPr lang="en-US" b="1" dirty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, which means that no activity is performed by the resource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dirty="0">
                        <a:latin typeface="Cambria Math"/>
                      </a:rPr>
                      <m:t>𝐚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b="1" dirty="0" err="1">
                        <a:latin typeface="Cambria Math"/>
                      </a:rPr>
                      <m:t>𝐫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cost of this pattern</a:t>
                </a:r>
                <a:r>
                  <a:rPr lang="en-US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4" t="-343" r="-1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5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number </a:t>
                </a:r>
                <a:r>
                  <a:rPr lang="en-US" dirty="0"/>
                  <a:t>of all possible </a:t>
                </a:r>
                <a:r>
                  <a:rPr lang="en-US" dirty="0" smtClean="0"/>
                  <a:t>patterns indexed from 1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  <a:endParaRPr lang="fr-FR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pattern is </a:t>
                </a:r>
                <a:r>
                  <a:rPr lang="en-US" dirty="0"/>
                  <a:t>defined by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-vector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‑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complete solution is then defined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𝐱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i="1" dirty="0" err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=1,2,…,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) represents </a:t>
                </a:r>
                <a:r>
                  <a:rPr lang="en-US" dirty="0"/>
                  <a:t>the </a:t>
                </a:r>
                <a:r>
                  <a:rPr lang="en-US" dirty="0" smtClean="0"/>
                  <a:t>number</a:t>
                </a:r>
                <a:r>
                  <a:rPr lang="fr-FR" dirty="0"/>
                  <a:t> </a:t>
                </a:r>
                <a:r>
                  <a:rPr lang="en-US" dirty="0" smtClean="0"/>
                  <a:t>of occurrences of pattern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4" t="-3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1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Mathematical</a:t>
            </a:r>
            <a:r>
              <a:rPr lang="fr-FR" dirty="0" smtClean="0"/>
              <a:t> model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The problem at hand can be modeled as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/>
                        </a:rPr>
                        <m:t>Minimize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 dirty="0">
                              <a:latin typeface="Cambria Math"/>
                            </a:rPr>
                            <m:t>𝑗</m:t>
                          </m:r>
                          <m:r>
                            <a:rPr lang="fr-FR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 dirty="0">
                              <a:latin typeface="Cambria Math"/>
                            </a:rPr>
                            <m:t>𝑃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dirty="0">
                                      <a:latin typeface="Cambria Math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dirty="0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𝑗</m:t>
                          </m:r>
                          <m:r>
                            <a:rPr lang="fr-F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dirty="0">
                                  <a:latin typeface="Cambria Math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fr-FR" i="1" dirty="0">
                              <a:latin typeface="Cambria Math"/>
                            </a:rPr>
                            <m:t>=</m:t>
                          </m:r>
                          <m:r>
                            <a:rPr lang="fr-FR" b="1" dirty="0">
                              <a:latin typeface="Cambria Math"/>
                            </a:rPr>
                            <m:t>𝐧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𝑗</m:t>
                          </m:r>
                          <m:r>
                            <a:rPr lang="fr-F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dirty="0">
                                  <a:latin typeface="Cambria Math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fr-FR" i="1" dirty="0">
                              <a:latin typeface="Cambria Math"/>
                            </a:rPr>
                            <m:t>= </m:t>
                          </m:r>
                          <m:r>
                            <a:rPr lang="fr-FR" b="1" dirty="0">
                              <a:latin typeface="Cambria Math"/>
                            </a:rPr>
                            <m:t>𝐦</m:t>
                          </m:r>
                        </m:e>
                      </m:nary>
                    </m:oMath>
                  </m:oMathPara>
                </a14:m>
                <a:endParaRPr lang="fr-FR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>
                          <a:latin typeface="Cambria Math"/>
                        </a:rPr>
                        <m:t>𝐱</m:t>
                      </m:r>
                      <m:r>
                        <a:rPr lang="fr-FR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𝒩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3" t="-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5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Characteristics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decision</a:t>
                </a:r>
                <a:r>
                  <a:rPr lang="fr-FR" dirty="0" smtClean="0"/>
                  <a:t> variables,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equal</a:t>
                </a:r>
                <a:r>
                  <a:rPr lang="fr-FR" dirty="0" smtClean="0"/>
                  <a:t> to 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possible patterns,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very</a:t>
                </a:r>
                <a:r>
                  <a:rPr lang="fr-FR" dirty="0" smtClean="0"/>
                  <a:t> large:</a:t>
                </a:r>
              </a:p>
              <a:p>
                <a:pPr lvl="1"/>
                <a:r>
                  <a:rPr lang="fr-FR" dirty="0" smtClean="0"/>
                  <a:t>It </a:t>
                </a:r>
                <a:r>
                  <a:rPr lang="fr-FR" dirty="0" err="1" smtClean="0"/>
                  <a:t>exponentially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increases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the size of the </a:t>
                </a:r>
                <a:r>
                  <a:rPr lang="fr-FR" dirty="0" err="1" smtClean="0"/>
                  <a:t>problem</a:t>
                </a:r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  <a:p>
                <a:r>
                  <a:rPr lang="fr-FR" dirty="0" smtClean="0"/>
                  <a:t>There are few </a:t>
                </a:r>
                <a:r>
                  <a:rPr lang="fr-FR" dirty="0" err="1" smtClean="0"/>
                  <a:t>constraints</a:t>
                </a:r>
                <a:endParaRPr lang="fr-FR" dirty="0"/>
              </a:p>
              <a:p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err="1" smtClean="0"/>
                  <a:t>Column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generation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approach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problems</a:t>
                </a:r>
                <a:r>
                  <a:rPr lang="fr-FR" dirty="0" smtClean="0"/>
                  <a:t>: 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basic variables in the simplex </a:t>
                </a:r>
                <a:r>
                  <a:rPr lang="fr-FR" dirty="0" err="1" smtClean="0"/>
                  <a:t>method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equal</a:t>
                </a:r>
                <a:r>
                  <a:rPr lang="fr-FR" dirty="0" smtClean="0"/>
                  <a:t> to the </a:t>
                </a:r>
                <a:r>
                  <a:rPr lang="fr-FR" dirty="0" err="1" smtClean="0"/>
                  <a:t>number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constraints</a:t>
                </a:r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4" t="-343" r="-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4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4326</TotalTime>
  <Words>854</Words>
  <Application>Microsoft Office PowerPoint</Application>
  <PresentationFormat>Affichage à l'écran (4:3)</PresentationFormat>
  <Paragraphs>190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SimSun</vt:lpstr>
      <vt:lpstr>Arial</vt:lpstr>
      <vt:lpstr>Calibri</vt:lpstr>
      <vt:lpstr>Cambria Math</vt:lpstr>
      <vt:lpstr>Palatino Linotype</vt:lpstr>
      <vt:lpstr>Times New Roman</vt:lpstr>
      <vt:lpstr>Wingdings</vt:lpstr>
      <vt:lpstr>blank</vt:lpstr>
      <vt:lpstr>Application of Column Generation and Branch and Price for Operating Room Planning</vt:lpstr>
      <vt:lpstr>Set partitioning problems </vt:lpstr>
      <vt:lpstr>Examples of applications</vt:lpstr>
      <vt:lpstr>Notation</vt:lpstr>
      <vt:lpstr>Présentation PowerPoint</vt:lpstr>
      <vt:lpstr>Présentation PowerPoint</vt:lpstr>
      <vt:lpstr>Présentation PowerPoint</vt:lpstr>
      <vt:lpstr>Mathematical model</vt:lpstr>
      <vt:lpstr>Characteristics</vt:lpstr>
      <vt:lpstr>Branch and price</vt:lpstr>
      <vt:lpstr>Review of simplex method</vt:lpstr>
      <vt:lpstr>Présentation PowerPoint</vt:lpstr>
      <vt:lpstr>Application of CG to the SPP</vt:lpstr>
      <vt:lpstr>Présentation PowerPoint</vt:lpstr>
      <vt:lpstr>Process of CG</vt:lpstr>
      <vt:lpstr>Présentation PowerPoint</vt:lpstr>
      <vt:lpstr>Présentation PowerPoint</vt:lpstr>
      <vt:lpstr>Two strategies</vt:lpstr>
      <vt:lpstr>Operating room scheduling</vt:lpstr>
      <vt:lpstr>Présentation PowerPoint</vt:lpstr>
      <vt:lpstr>Présentation PowerPoint</vt:lpstr>
      <vt:lpstr>Example of a column</vt:lpstr>
      <vt:lpstr>Master problem</vt:lpstr>
      <vt:lpstr>Auxiliary problem</vt:lpstr>
      <vt:lpstr>Solving the auxiliary problem</vt:lpstr>
      <vt:lpstr>Présentation PowerPoint</vt:lpstr>
      <vt:lpstr>First subproblem</vt:lpstr>
      <vt:lpstr>Second subproblem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Combinatorial optimization in production and logistics systems: Modelling, algorithms and applications</dc:title>
  <dc:creator>chu</dc:creator>
  <cp:lastModifiedBy>CHENGBIN</cp:lastModifiedBy>
  <cp:revision>118</cp:revision>
  <dcterms:created xsi:type="dcterms:W3CDTF">2012-07-30T12:43:26Z</dcterms:created>
  <dcterms:modified xsi:type="dcterms:W3CDTF">2015-09-04T08:03:05Z</dcterms:modified>
</cp:coreProperties>
</file>